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138" y="-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74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986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551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606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937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529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74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256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655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697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971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BF2C-A920-4157-96E0-805AB7664A2F}" type="datetimeFigureOut">
              <a:rPr lang="th-TH" smtClean="0"/>
              <a:t>30/09/64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9783-209C-4269-8FC5-A935614A56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626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package" Target="../embeddings/Microsoft_Excel_Worksheet.xlsx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BC64922-3F9F-459E-9BA1-345DC3F78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29" y="0"/>
            <a:ext cx="6775541" cy="5557036"/>
          </a:xfrm>
          <a:prstGeom prst="rect">
            <a:avLst/>
          </a:prstGeom>
        </p:spPr>
      </p:pic>
      <p:sp>
        <p:nvSpPr>
          <p:cNvPr id="31" name="รูปแบบอิสระ: รูปร่าง 30" hidden="1">
            <a:extLst>
              <a:ext uri="{FF2B5EF4-FFF2-40B4-BE49-F238E27FC236}">
                <a16:creationId xmlns:a16="http://schemas.microsoft.com/office/drawing/2014/main" id="{8101FFC5-9E1A-4200-AC17-3AED78ACBE7A}"/>
              </a:ext>
            </a:extLst>
          </p:cNvPr>
          <p:cNvSpPr/>
          <p:nvPr/>
        </p:nvSpPr>
        <p:spPr>
          <a:xfrm>
            <a:off x="-25400" y="3581400"/>
            <a:ext cx="6896100" cy="4305300"/>
          </a:xfrm>
          <a:custGeom>
            <a:avLst/>
            <a:gdLst>
              <a:gd name="connsiteX0" fmla="*/ 977900 w 6896100"/>
              <a:gd name="connsiteY0" fmla="*/ 0 h 4305300"/>
              <a:gd name="connsiteX1" fmla="*/ 0 w 6896100"/>
              <a:gd name="connsiteY1" fmla="*/ 1879600 h 4305300"/>
              <a:gd name="connsiteX2" fmla="*/ 25400 w 6896100"/>
              <a:gd name="connsiteY2" fmla="*/ 2209800 h 4305300"/>
              <a:gd name="connsiteX3" fmla="*/ 1219200 w 6896100"/>
              <a:gd name="connsiteY3" fmla="*/ 4305300 h 4305300"/>
              <a:gd name="connsiteX4" fmla="*/ 6896100 w 6896100"/>
              <a:gd name="connsiteY4" fmla="*/ 4279900 h 4305300"/>
              <a:gd name="connsiteX5" fmla="*/ 6883400 w 6896100"/>
              <a:gd name="connsiteY5" fmla="*/ 12700 h 4305300"/>
              <a:gd name="connsiteX6" fmla="*/ 977900 w 6896100"/>
              <a:gd name="connsiteY6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6100" h="4305300">
                <a:moveTo>
                  <a:pt x="977900" y="0"/>
                </a:moveTo>
                <a:lnTo>
                  <a:pt x="0" y="1879600"/>
                </a:lnTo>
                <a:lnTo>
                  <a:pt x="25400" y="2209800"/>
                </a:lnTo>
                <a:lnTo>
                  <a:pt x="1219200" y="4305300"/>
                </a:lnTo>
                <a:lnTo>
                  <a:pt x="6896100" y="4279900"/>
                </a:lnTo>
                <a:cubicBezTo>
                  <a:pt x="6891867" y="2857500"/>
                  <a:pt x="6887633" y="1435100"/>
                  <a:pt x="6883400" y="12700"/>
                </a:cubicBezTo>
                <a:lnTo>
                  <a:pt x="9779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242D939-4ABD-4315-BCA1-160DD7A5B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460760"/>
            <a:ext cx="6857997" cy="400695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4B15F08-8D4D-4463-8808-830B8BD47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65712"/>
            <a:ext cx="6857997" cy="288976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B14F08F-9E62-46BD-920B-F7CED9AD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69"/>
            <a:ext cx="1227719" cy="219616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0FCCEF3-CB68-4FF1-A1B4-9A052F199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80" y="924799"/>
            <a:ext cx="6857993" cy="732048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BC168158-CF46-409D-BA5A-33570EE94294}"/>
              </a:ext>
            </a:extLst>
          </p:cNvPr>
          <p:cNvGrpSpPr/>
          <p:nvPr/>
        </p:nvGrpSpPr>
        <p:grpSpPr>
          <a:xfrm>
            <a:off x="3021270" y="228568"/>
            <a:ext cx="811727" cy="849049"/>
            <a:chOff x="2880894" y="203541"/>
            <a:chExt cx="1086714" cy="1136678"/>
          </a:xfrm>
        </p:grpSpPr>
        <p:pic>
          <p:nvPicPr>
            <p:cNvPr id="17" name="รูปภาพ 16" hidden="1">
              <a:extLst>
                <a:ext uri="{FF2B5EF4-FFF2-40B4-BE49-F238E27FC236}">
                  <a16:creationId xmlns:a16="http://schemas.microsoft.com/office/drawing/2014/main" id="{3C963CBD-4309-47CF-85C3-22BC249CC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894" y="203541"/>
              <a:ext cx="1086714" cy="1136678"/>
            </a:xfrm>
            <a:prstGeom prst="rect">
              <a:avLst/>
            </a:prstGeom>
          </p:spPr>
        </p:pic>
        <p:pic>
          <p:nvPicPr>
            <p:cNvPr id="18" name="รูปภาพ 17" hidden="1">
              <a:extLst>
                <a:ext uri="{FF2B5EF4-FFF2-40B4-BE49-F238E27FC236}">
                  <a16:creationId xmlns:a16="http://schemas.microsoft.com/office/drawing/2014/main" id="{B2AC0C03-82B5-4B32-9FD9-64F70309D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55" y="325037"/>
              <a:ext cx="568470" cy="752667"/>
            </a:xfrm>
            <a:prstGeom prst="rect">
              <a:avLst/>
            </a:prstGeom>
          </p:spPr>
        </p:pic>
      </p:grpSp>
      <p:sp>
        <p:nvSpPr>
          <p:cNvPr id="23" name="กล่องข้อความ 22" hidden="1">
            <a:extLst>
              <a:ext uri="{FF2B5EF4-FFF2-40B4-BE49-F238E27FC236}">
                <a16:creationId xmlns:a16="http://schemas.microsoft.com/office/drawing/2014/main" id="{29FE58AA-5BC1-4A6B-AC5A-30392B9AC69B}"/>
              </a:ext>
            </a:extLst>
          </p:cNvPr>
          <p:cNvSpPr txBox="1"/>
          <p:nvPr/>
        </p:nvSpPr>
        <p:spPr>
          <a:xfrm>
            <a:off x="1801347" y="1654640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RSU" panose="02000506040000020003" pitchFamily="2" charset="-34"/>
                <a:cs typeface="RSU" panose="02000506040000020003" pitchFamily="2" charset="-34"/>
              </a:rPr>
              <a:t>““เพื่อรับเงินเยียวยา”” </a:t>
            </a:r>
          </a:p>
        </p:txBody>
      </p:sp>
      <p:cxnSp>
        <p:nvCxnSpPr>
          <p:cNvPr id="24" name="ตัวเชื่อมต่อตรง 23" hidden="1">
            <a:extLst>
              <a:ext uri="{FF2B5EF4-FFF2-40B4-BE49-F238E27FC236}">
                <a16:creationId xmlns:a16="http://schemas.microsoft.com/office/drawing/2014/main" id="{39425C04-0405-4DBB-86C2-A6A399BF567E}"/>
              </a:ext>
            </a:extLst>
          </p:cNvPr>
          <p:cNvCxnSpPr/>
          <p:nvPr/>
        </p:nvCxnSpPr>
        <p:spPr>
          <a:xfrm>
            <a:off x="2526712" y="2184513"/>
            <a:ext cx="221297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รูปภาพ 25" descr="รูปภาพประกอบด้วย บุคคล, ในอาคาร&#10;&#10;คำอธิบายที่สร้างโดยอัตโนมัติ" hidden="1">
            <a:extLst>
              <a:ext uri="{FF2B5EF4-FFF2-40B4-BE49-F238E27FC236}">
                <a16:creationId xmlns:a16="http://schemas.microsoft.com/office/drawing/2014/main" id="{527D19D5-8FF2-4301-AA57-8737A93CAD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9215" y="2844223"/>
            <a:ext cx="3655681" cy="4871427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4D19169D-83A1-414F-B66F-D86DF32EE28C}"/>
              </a:ext>
            </a:extLst>
          </p:cNvPr>
          <p:cNvSpPr txBox="1"/>
          <p:nvPr/>
        </p:nvSpPr>
        <p:spPr>
          <a:xfrm>
            <a:off x="1775985" y="8909307"/>
            <a:ext cx="49375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โรงเรียนสุวรรณภูมิวิทยาลัย</a:t>
            </a:r>
          </a:p>
          <a:p>
            <a:pPr algn="r"/>
            <a:r>
              <a:rPr lang="th-TH" sz="1600" b="1" dirty="0">
                <a:latin typeface="RSU" panose="02000506040000020003" pitchFamily="2" charset="-34"/>
                <a:cs typeface="RSU" panose="02000506040000020003" pitchFamily="2" charset="-34"/>
              </a:rPr>
              <a:t>สังกัดสำนักงานเขตพื้นที่การศึกษามัธยมศึกษาร้อยเอ็ด</a:t>
            </a:r>
          </a:p>
          <a:p>
            <a:pPr algn="r"/>
            <a:r>
              <a:rPr lang="th-TH" sz="1600" b="1" dirty="0">
                <a:latin typeface="RSU" panose="02000506040000020003" pitchFamily="2" charset="-34"/>
                <a:cs typeface="RSU" panose="02000506040000020003" pitchFamily="2" charset="-34"/>
              </a:rPr>
              <a:t>สังกัดสำนักงานการศึกษาขั้นพื้นฐาน</a:t>
            </a:r>
          </a:p>
          <a:p>
            <a:pPr algn="r"/>
            <a:r>
              <a:rPr lang="th-TH" sz="1600" b="1" dirty="0">
                <a:latin typeface="RSU" panose="02000506040000020003" pitchFamily="2" charset="-34"/>
                <a:cs typeface="RSU" panose="02000506040000020003" pitchFamily="2" charset="-34"/>
              </a:rPr>
              <a:t>กระทรวงศึกษาธิการ</a:t>
            </a:r>
          </a:p>
          <a:p>
            <a:pPr algn="r"/>
            <a:endParaRPr lang="th-TH" sz="16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128930F-76B0-42BD-A5FE-3125096F01DE}"/>
              </a:ext>
            </a:extLst>
          </p:cNvPr>
          <p:cNvSpPr txBox="1"/>
          <p:nvPr/>
        </p:nvSpPr>
        <p:spPr>
          <a:xfrm>
            <a:off x="1350897" y="5487567"/>
            <a:ext cx="50560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การอนุมัติผลการเรียน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ลงชื่อ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……………………………..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ผู้สอน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ลงชื่อ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……………………………..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หัวหน้ากลุ่มสาระการเรียนรู้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ลงชื่อ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……………………………..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หัวหน้างานวัดผลประเมินผล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เรียนเสนอพิจารณา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ลงชื่อ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……………………………..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รองผู้อำนวยการกลุ่มบริหารวิชาการ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อนุมัติ		    ไม่อนุมัติ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ลงชื่อ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……………………………..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ผู้อำนวยการโรงเรียนสุวรรณภูมิวิทยาลัย</a:t>
            </a: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85F31A36-A485-4EFC-B513-8760F18F71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53" y="8030777"/>
            <a:ext cx="2440507" cy="802454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269383E6-0DBA-4B7B-9200-37BDA4284CF8}"/>
              </a:ext>
            </a:extLst>
          </p:cNvPr>
          <p:cNvSpPr txBox="1"/>
          <p:nvPr/>
        </p:nvSpPr>
        <p:spPr>
          <a:xfrm>
            <a:off x="4899065" y="8066873"/>
            <a:ext cx="18998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effectLst>
                  <a:glow>
                    <a:schemeClr val="bg1"/>
                  </a:glow>
                </a:effectLst>
                <a:latin typeface="RSU" panose="02000506040000020003" pitchFamily="2" charset="-34"/>
                <a:cs typeface="RSU" panose="02000506040000020003" pitchFamily="2" charset="-34"/>
              </a:rPr>
              <a:t>นางจิราพร คนตรง</a:t>
            </a:r>
          </a:p>
          <a:p>
            <a:pPr algn="ctr"/>
            <a:r>
              <a:rPr lang="th-TH" b="1" dirty="0">
                <a:effectLst>
                  <a:glow>
                    <a:schemeClr val="bg1"/>
                  </a:glow>
                </a:effectLst>
                <a:latin typeface="RSU" panose="02000506040000020003" pitchFamily="2" charset="-34"/>
                <a:cs typeface="RSU" panose="02000506040000020003" pitchFamily="2" charset="-34"/>
              </a:rPr>
              <a:t>ครูผู้สอน</a:t>
            </a:r>
          </a:p>
        </p:txBody>
      </p:sp>
      <p:sp>
        <p:nvSpPr>
          <p:cNvPr id="30" name="กล่องข้อความ 29" hidden="1">
            <a:extLst>
              <a:ext uri="{FF2B5EF4-FFF2-40B4-BE49-F238E27FC236}">
                <a16:creationId xmlns:a16="http://schemas.microsoft.com/office/drawing/2014/main" id="{515BFAA7-8725-403C-A0EC-8D4E8C0E6461}"/>
              </a:ext>
            </a:extLst>
          </p:cNvPr>
          <p:cNvSpPr txBox="1"/>
          <p:nvPr/>
        </p:nvSpPr>
        <p:spPr>
          <a:xfrm>
            <a:off x="5532821" y="6709830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effectLst>
                  <a:glow>
                    <a:schemeClr val="bg1"/>
                  </a:glow>
                </a:effectLst>
                <a:latin typeface="RSU" panose="02000506040000020003" pitchFamily="2" charset="-34"/>
                <a:cs typeface="RSU" panose="02000506040000020003" pitchFamily="2" charset="-34"/>
              </a:rPr>
              <a:t>ครูผู้สอน</a:t>
            </a:r>
          </a:p>
        </p:txBody>
      </p: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0D693222-A8A3-4356-B390-B0B6AAC6C6FC}"/>
              </a:ext>
            </a:extLst>
          </p:cNvPr>
          <p:cNvGrpSpPr/>
          <p:nvPr/>
        </p:nvGrpSpPr>
        <p:grpSpPr>
          <a:xfrm>
            <a:off x="120448" y="209252"/>
            <a:ext cx="1110613" cy="1074381"/>
            <a:chOff x="428909" y="324181"/>
            <a:chExt cx="1219867" cy="1227611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C9E3816C-C1EE-401A-92B9-6E558EAC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09" y="324181"/>
              <a:ext cx="1219867" cy="1227611"/>
            </a:xfrm>
            <a:prstGeom prst="rect">
              <a:avLst/>
            </a:prstGeom>
          </p:spPr>
        </p:pic>
        <p:pic>
          <p:nvPicPr>
            <p:cNvPr id="22" name="รูปภาพ 21" hidden="1">
              <a:extLst>
                <a:ext uri="{FF2B5EF4-FFF2-40B4-BE49-F238E27FC236}">
                  <a16:creationId xmlns:a16="http://schemas.microsoft.com/office/drawing/2014/main" id="{2123B131-D250-4BA7-8E05-F2E4CAC0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06" y="471394"/>
              <a:ext cx="574672" cy="785627"/>
            </a:xfrm>
            <a:prstGeom prst="rect">
              <a:avLst/>
            </a:prstGeom>
          </p:spPr>
        </p:pic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29C3161-F8D0-4AEB-B8B0-EA1BD0D94C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7" y="256753"/>
            <a:ext cx="673394" cy="841331"/>
          </a:xfrm>
          <a:prstGeom prst="rect">
            <a:avLst/>
          </a:prstGeom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5DBBD232-942A-434B-8347-1445FEBADFA2}"/>
              </a:ext>
            </a:extLst>
          </p:cNvPr>
          <p:cNvSpPr txBox="1"/>
          <p:nvPr/>
        </p:nvSpPr>
        <p:spPr>
          <a:xfrm>
            <a:off x="1284665" y="296206"/>
            <a:ext cx="511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แบบบันทึกผลการพัฒนาคุณภาพผู้เรียน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0AE2BAFA-EBB8-4580-8DCD-236B6C2C73EA}"/>
              </a:ext>
            </a:extLst>
          </p:cNvPr>
          <p:cNvSpPr txBox="1"/>
          <p:nvPr/>
        </p:nvSpPr>
        <p:spPr>
          <a:xfrm>
            <a:off x="1294730" y="790876"/>
            <a:ext cx="5112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ชั้นมัธยมศึกษาปีที่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4/10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ภาคเรียนที่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ปีการศึกษา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</a:p>
          <a:p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 </a:t>
            </a:r>
            <a:r>
              <a:rPr lang="th-TH" sz="1600" b="1" dirty="0">
                <a:solidFill>
                  <a:srgbClr val="0000FF"/>
                </a:solidFill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คณิตศาสตร์    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 </a:t>
            </a:r>
            <a:r>
              <a:rPr lang="th-TH" sz="1600" b="1" dirty="0">
                <a:solidFill>
                  <a:srgbClr val="0000FF"/>
                </a:solidFill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คณิตศาสตร์พื้นฐาน   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</a:t>
            </a:r>
            <a:r>
              <a:rPr lang="th-TH" sz="1600" b="1" dirty="0">
                <a:solidFill>
                  <a:srgbClr val="0000FF"/>
                </a:solidFill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600" b="1" dirty="0">
                <a:solidFill>
                  <a:srgbClr val="0000FF"/>
                </a:solidFill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31101</a:t>
            </a:r>
          </a:p>
          <a:p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เวลาเรียน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2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ชั่วโมง/สัปดาห์   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40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ชั่วโมง/ภาคเรียน    จำนวนหน่วยกิต </a:t>
            </a:r>
            <a:r>
              <a:rPr lang="en-US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หน่วยกิต</a:t>
            </a:r>
          </a:p>
          <a:p>
            <a:r>
              <a:rPr lang="th-TH" sz="1600" b="1" dirty="0">
                <a:effectLst>
                  <a:glow>
                    <a:schemeClr val="bg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65A03836-BF74-4BAF-B496-014254312D76}"/>
              </a:ext>
            </a:extLst>
          </p:cNvPr>
          <p:cNvSpPr/>
          <p:nvPr/>
        </p:nvSpPr>
        <p:spPr>
          <a:xfrm>
            <a:off x="2101363" y="7325321"/>
            <a:ext cx="216568" cy="2165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09EE0179-B7C2-4F60-BE20-847B2A37CE74}"/>
              </a:ext>
            </a:extLst>
          </p:cNvPr>
          <p:cNvSpPr/>
          <p:nvPr/>
        </p:nvSpPr>
        <p:spPr>
          <a:xfrm>
            <a:off x="3189788" y="7325321"/>
            <a:ext cx="216568" cy="2165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35" name="วัตถุ 34">
            <a:extLst>
              <a:ext uri="{FF2B5EF4-FFF2-40B4-BE49-F238E27FC236}">
                <a16:creationId xmlns:a16="http://schemas.microsoft.com/office/drawing/2014/main" id="{79A08599-FC8E-4B9C-9936-F8D3DB6B0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955689"/>
              </p:ext>
            </p:extLst>
          </p:nvPr>
        </p:nvGraphicFramePr>
        <p:xfrm>
          <a:off x="805578" y="1723013"/>
          <a:ext cx="5601367" cy="3413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16" imgW="5972172" imgH="3410071" progId="Excel.Sheet.12">
                  <p:embed/>
                </p:oleObj>
              </mc:Choice>
              <mc:Fallback>
                <p:oleObj name="Worksheet" r:id="rId16" imgW="5972172" imgH="3410071" progId="Excel.Sheet.12">
                  <p:embed/>
                  <p:pic>
                    <p:nvPicPr>
                      <p:cNvPr id="4" name="วัตถุ 3">
                        <a:extLst>
                          <a:ext uri="{FF2B5EF4-FFF2-40B4-BE49-F238E27FC236}">
                            <a16:creationId xmlns:a16="http://schemas.microsoft.com/office/drawing/2014/main" id="{34943714-CEC3-4A02-8614-09D9CE71E3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05578" y="1723013"/>
                        <a:ext cx="5601367" cy="341305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88CD1A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419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C6D17BD-8227-46C4-B1D4-65477E41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628" y="-11770"/>
            <a:ext cx="6775541" cy="555703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2061C00-BD69-4373-BA6C-C300A4712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93" r="10654" b="5677"/>
          <a:stretch/>
        </p:blipFill>
        <p:spPr>
          <a:xfrm>
            <a:off x="668" y="3647182"/>
            <a:ext cx="6845303" cy="4619251"/>
          </a:xfrm>
          <a:prstGeom prst="rect">
            <a:avLst/>
          </a:prstGeom>
        </p:spPr>
      </p:pic>
      <p:sp>
        <p:nvSpPr>
          <p:cNvPr id="31" name="รูปแบบอิสระ: รูปร่าง 30" hidden="1">
            <a:extLst>
              <a:ext uri="{FF2B5EF4-FFF2-40B4-BE49-F238E27FC236}">
                <a16:creationId xmlns:a16="http://schemas.microsoft.com/office/drawing/2014/main" id="{8101FFC5-9E1A-4200-AC17-3AED78ACBE7A}"/>
              </a:ext>
            </a:extLst>
          </p:cNvPr>
          <p:cNvSpPr/>
          <p:nvPr/>
        </p:nvSpPr>
        <p:spPr>
          <a:xfrm flipH="1">
            <a:off x="12700" y="3581400"/>
            <a:ext cx="6896100" cy="4305300"/>
          </a:xfrm>
          <a:custGeom>
            <a:avLst/>
            <a:gdLst>
              <a:gd name="connsiteX0" fmla="*/ 977900 w 6896100"/>
              <a:gd name="connsiteY0" fmla="*/ 0 h 4305300"/>
              <a:gd name="connsiteX1" fmla="*/ 0 w 6896100"/>
              <a:gd name="connsiteY1" fmla="*/ 1879600 h 4305300"/>
              <a:gd name="connsiteX2" fmla="*/ 25400 w 6896100"/>
              <a:gd name="connsiteY2" fmla="*/ 2209800 h 4305300"/>
              <a:gd name="connsiteX3" fmla="*/ 1219200 w 6896100"/>
              <a:gd name="connsiteY3" fmla="*/ 4305300 h 4305300"/>
              <a:gd name="connsiteX4" fmla="*/ 6896100 w 6896100"/>
              <a:gd name="connsiteY4" fmla="*/ 4279900 h 4305300"/>
              <a:gd name="connsiteX5" fmla="*/ 6883400 w 6896100"/>
              <a:gd name="connsiteY5" fmla="*/ 12700 h 4305300"/>
              <a:gd name="connsiteX6" fmla="*/ 977900 w 6896100"/>
              <a:gd name="connsiteY6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6100" h="4305300">
                <a:moveTo>
                  <a:pt x="977900" y="0"/>
                </a:moveTo>
                <a:lnTo>
                  <a:pt x="0" y="1879600"/>
                </a:lnTo>
                <a:lnTo>
                  <a:pt x="25400" y="2209800"/>
                </a:lnTo>
                <a:lnTo>
                  <a:pt x="1219200" y="4305300"/>
                </a:lnTo>
                <a:lnTo>
                  <a:pt x="6896100" y="4279900"/>
                </a:lnTo>
                <a:cubicBezTo>
                  <a:pt x="6891867" y="2857500"/>
                  <a:pt x="6887633" y="1435100"/>
                  <a:pt x="6883400" y="12700"/>
                </a:cubicBezTo>
                <a:lnTo>
                  <a:pt x="9779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242D939-4ABD-4315-BCA1-160DD7A5B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37" y="5883224"/>
            <a:ext cx="6857997" cy="400695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4B15F08-8D4D-4463-8808-830B8BD471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/>
          <a:stretch/>
        </p:blipFill>
        <p:spPr>
          <a:xfrm flipH="1">
            <a:off x="891172" y="3647182"/>
            <a:ext cx="5968161" cy="288976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B14F08F-9E62-46BD-920B-F7CED9AD5D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55679" y="-11770"/>
            <a:ext cx="1227719" cy="219616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0FCCEF3-CB68-4FF1-A1B4-9A052F199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00" y="901252"/>
            <a:ext cx="6857993" cy="732048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4D19169D-83A1-414F-B66F-D86DF32EE28C}"/>
              </a:ext>
            </a:extLst>
          </p:cNvPr>
          <p:cNvSpPr txBox="1"/>
          <p:nvPr/>
        </p:nvSpPr>
        <p:spPr>
          <a:xfrm flipH="1">
            <a:off x="944908" y="8268125"/>
            <a:ext cx="4937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โรงเรียนสุวรรณภูมิวิทยาลัย</a:t>
            </a:r>
          </a:p>
          <a:p>
            <a:pPr algn="ctr"/>
            <a:r>
              <a:rPr lang="th-TH" b="1" dirty="0">
                <a:latin typeface="RSU" panose="02000506040000020003" pitchFamily="2" charset="-34"/>
                <a:cs typeface="RSU" panose="02000506040000020003" pitchFamily="2" charset="-34"/>
              </a:rPr>
              <a:t>สังกัดสำนักงานเขตพื้นที่การศึกษามัธยมศึกษาร้อยเอ็ด</a:t>
            </a:r>
          </a:p>
          <a:p>
            <a:pPr algn="ctr"/>
            <a:r>
              <a:rPr lang="th-TH" b="1" dirty="0">
                <a:latin typeface="RSU" panose="02000506040000020003" pitchFamily="2" charset="-34"/>
                <a:cs typeface="RSU" panose="02000506040000020003" pitchFamily="2" charset="-34"/>
              </a:rPr>
              <a:t>สังกัดสำนักงานการศึกษาขั้นพื้นฐาน</a:t>
            </a:r>
          </a:p>
          <a:p>
            <a:pPr algn="ctr"/>
            <a:r>
              <a:rPr lang="th-TH" b="1" dirty="0">
                <a:latin typeface="RSU" panose="02000506040000020003" pitchFamily="2" charset="-34"/>
                <a:cs typeface="RSU" panose="02000506040000020003" pitchFamily="2" charset="-34"/>
              </a:rPr>
              <a:t>กระทรวงศึกษาธิการ</a:t>
            </a:r>
          </a:p>
          <a:p>
            <a:pPr algn="r"/>
            <a:endParaRPr lang="th-TH" b="1" dirty="0">
              <a:latin typeface="RSU" panose="02000506040000020003" pitchFamily="2" charset="-34"/>
              <a:cs typeface="RSU" panose="02000506040000020003" pitchFamily="2" charset="-34"/>
            </a:endParaRPr>
          </a:p>
          <a:p>
            <a:pPr algn="ctr"/>
            <a:endParaRPr lang="th-TH" sz="16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353540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131</Words>
  <Application>Microsoft Office PowerPoint</Application>
  <PresentationFormat>กระดาษ A4 (210x297 มม.)</PresentationFormat>
  <Paragraphs>29</Paragraphs>
  <Slides>2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RSU</vt:lpstr>
      <vt:lpstr>TH SarabunPSK</vt:lpstr>
      <vt:lpstr>ธีมของ Office</vt:lpstr>
      <vt:lpstr>เวิร์กชีต Microsoft Excel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Gunyalax Chipubat</dc:creator>
  <cp:lastModifiedBy>แอดไวซ์</cp:lastModifiedBy>
  <cp:revision>25</cp:revision>
  <dcterms:created xsi:type="dcterms:W3CDTF">2021-01-30T14:26:23Z</dcterms:created>
  <dcterms:modified xsi:type="dcterms:W3CDTF">2021-09-30T04:20:20Z</dcterms:modified>
</cp:coreProperties>
</file>